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3"/>
  </p:notesMasterIdLst>
  <p:sldIdLst>
    <p:sldId id="685" r:id="rId2"/>
    <p:sldId id="673" r:id="rId3"/>
    <p:sldId id="507" r:id="rId4"/>
    <p:sldId id="702" r:id="rId5"/>
    <p:sldId id="703" r:id="rId6"/>
    <p:sldId id="704" r:id="rId7"/>
    <p:sldId id="705" r:id="rId8"/>
    <p:sldId id="708" r:id="rId9"/>
    <p:sldId id="706" r:id="rId10"/>
    <p:sldId id="707" r:id="rId11"/>
    <p:sldId id="584" r:id="rId12"/>
    <p:sldId id="585" r:id="rId13"/>
    <p:sldId id="687" r:id="rId14"/>
    <p:sldId id="688" r:id="rId15"/>
    <p:sldId id="692" r:id="rId16"/>
    <p:sldId id="693" r:id="rId17"/>
    <p:sldId id="694" r:id="rId18"/>
    <p:sldId id="691" r:id="rId19"/>
    <p:sldId id="589" r:id="rId20"/>
    <p:sldId id="590" r:id="rId21"/>
    <p:sldId id="591" r:id="rId22"/>
    <p:sldId id="695" r:id="rId23"/>
    <p:sldId id="697" r:id="rId24"/>
    <p:sldId id="592" r:id="rId25"/>
    <p:sldId id="701" r:id="rId26"/>
    <p:sldId id="696" r:id="rId27"/>
    <p:sldId id="594" r:id="rId28"/>
    <p:sldId id="700" r:id="rId29"/>
    <p:sldId id="699" r:id="rId30"/>
    <p:sldId id="595" r:id="rId31"/>
    <p:sldId id="709" r:id="rId3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2"/>
            <p14:sldId id="703"/>
            <p14:sldId id="704"/>
            <p14:sldId id="705"/>
            <p14:sldId id="708"/>
            <p14:sldId id="706"/>
            <p14:sldId id="707"/>
            <p14:sldId id="584"/>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78333" autoAdjust="0"/>
  </p:normalViewPr>
  <p:slideViewPr>
    <p:cSldViewPr snapToGrid="0" snapToObjects="1">
      <p:cViewPr varScale="1">
        <p:scale>
          <a:sx n="51" d="100"/>
          <a:sy n="51" d="100"/>
        </p:scale>
        <p:origin x="1364" y="44"/>
      </p:cViewPr>
      <p:guideLst>
        <p:guide orient="horz" pos="2232"/>
        <p:guide pos="3840"/>
      </p:guideLst>
    </p:cSldViewPr>
  </p:slideViewPr>
  <p:notesTextViewPr>
    <p:cViewPr>
      <p:scale>
        <a:sx n="150" d="100"/>
        <a:sy n="150" d="100"/>
      </p:scale>
      <p:origin x="0" y="0"/>
    </p:cViewPr>
  </p:notesTextViewPr>
  <p:sorterViewPr>
    <p:cViewPr>
      <p:scale>
        <a:sx n="93" d="100"/>
        <a:sy n="93" d="100"/>
      </p:scale>
      <p:origin x="0" y="-3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r>
              <a:rPr lang="en-US" dirty="0"/>
              <a:t>1. REST is request/response. New requests mean a new connection. Server can not send data to client unless client requests it</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This example omits how a connection is established, which is on the next slide&gt;</a:t>
            </a:r>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 request to the server, receive a response to that request, and then the connection is closed - each request is independent of the other.</a:t>
            </a:r>
          </a:p>
          <a:p>
            <a:endParaRPr lang="en-US" dirty="0"/>
          </a:p>
          <a:p>
            <a:r>
              <a:rPr lang="en-US" dirty="0"/>
              <a:t>REST is A design principle for http requests, Commonly used for APIs</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normAutofit/>
          </a:bodyPr>
          <a:lstStyle/>
          <a:p>
            <a:r>
              <a:rPr lang="en-US" sz="3600"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a:bodyPr>
          <a:lstStyle/>
          <a:p>
            <a:r>
              <a:rPr lang="en-US" sz="3600"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normAutofit/>
          </a:bodyPr>
          <a:lstStyle/>
          <a:p>
            <a:r>
              <a:rPr lang="en-US" sz="3600" dirty="0"/>
              <a:t>Uniform Interface: 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normAutofit/>
          </a:bodyPr>
          <a:lstStyle/>
          <a:p>
            <a:r>
              <a:rPr lang="en-US" sz="3600"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sz="3600"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normAutofit/>
          </a:bodyPr>
          <a:lstStyle/>
          <a:p>
            <a:r>
              <a:rPr lang="en-US" sz="3600"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normAutofit/>
          </a:bodyPr>
          <a:lstStyle/>
          <a:p>
            <a:r>
              <a:rPr lang="en-US" sz="3600"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sz="3600" dirty="0"/>
              <a:t>Uniform Interface:</a:t>
            </a:r>
            <a:br>
              <a:rPr lang="en-US" sz="3600" dirty="0"/>
            </a:br>
            <a:r>
              <a:rPr sz="3600"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normAutofit/>
          </a:bodyPr>
          <a:lstStyle/>
          <a:p>
            <a:r>
              <a:rPr sz="3600" dirty="0"/>
              <a:t>Example interface #1: a </a:t>
            </a:r>
            <a:r>
              <a:rPr sz="3600" dirty="0" err="1"/>
              <a:t>todo</a:t>
            </a:r>
            <a:r>
              <a:rPr sz="3600"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3600" dirty="0"/>
              <a:t>Example </a:t>
            </a:r>
            <a:r>
              <a:rPr lang="en-US" sz="3600" dirty="0"/>
              <a:t>i</a:t>
            </a:r>
            <a:r>
              <a:rPr sz="3600" dirty="0"/>
              <a:t>nterface #2: </a:t>
            </a:r>
            <a:r>
              <a:rPr lang="en-US" sz="3600" dirty="0"/>
              <a:t>the transcript database</a:t>
            </a:r>
            <a:endParaRPr sz="36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a:t>It would be better to have a machine-readable specification</a:t>
            </a:r>
            <a:endParaRPr sz="3600" dirty="0"/>
          </a:p>
        </p:txBody>
      </p:sp>
      <p:sp>
        <p:nvSpPr>
          <p:cNvPr id="88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err="1"/>
              <a:t>OpenAPI</a:t>
            </a:r>
            <a:r>
              <a:rPr lang="en-US" sz="3600" dirty="0"/>
              <a:t> is a machine-readable specification language for REST</a:t>
            </a:r>
            <a:endParaRPr sz="3600"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normAutofit/>
          </a:bodyPr>
          <a:lstStyle/>
          <a:p>
            <a:r>
              <a:rPr lang="en-US" sz="3600"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(1)</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(2)</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generated HTML (“Swagger”)</a:t>
            </a:r>
            <a:endParaRPr sz="36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3600" dirty="0"/>
              <a:t>Not everything can be generated </a:t>
            </a:r>
            <a:r>
              <a:rPr lang="en-US" sz="3600" dirty="0">
                <a:sym typeface="Wingdings" panose="05000000000000000000" pitchFamily="2" charset="2"/>
              </a:rPr>
              <a:t></a:t>
            </a:r>
            <a:endParaRPr sz="36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36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normAutofit/>
          </a:bodyPr>
          <a:lstStyle/>
          <a:p>
            <a:r>
              <a:rPr lang="en-US" sz="3600"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normAutofit/>
          </a:bodyPr>
          <a:lstStyle/>
          <a:p>
            <a:r>
              <a:rPr lang="en-US" sz="3600"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3" name="Down Arrow 2">
            <a:extLst>
              <a:ext uri="{FF2B5EF4-FFF2-40B4-BE49-F238E27FC236}">
                <a16:creationId xmlns:a16="http://schemas.microsoft.com/office/drawing/2014/main" id="{86292EB8-D442-C159-F8A9-898221800F86}"/>
              </a:ext>
            </a:extLst>
          </p:cNvPr>
          <p:cNvSpPr/>
          <p:nvPr/>
        </p:nvSpPr>
        <p:spPr>
          <a:xfrm>
            <a:off x="3581401" y="5500687"/>
            <a:ext cx="605307" cy="719809"/>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DC0E649C-6F77-942A-EE8F-16B5D1F2E993}"/>
              </a:ext>
            </a:extLst>
          </p:cNvPr>
          <p:cNvSpPr txBox="1"/>
          <p:nvPr/>
        </p:nvSpPr>
        <p:spPr>
          <a:xfrm>
            <a:off x="3354499" y="6236872"/>
            <a:ext cx="1059109" cy="39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b="1" dirty="0">
                <a:solidFill>
                  <a:schemeClr val="tx1"/>
                </a:solidFill>
              </a:rPr>
              <a:t>REST</a:t>
            </a:r>
          </a:p>
        </p:txBody>
      </p:sp>
      <p:sp>
        <p:nvSpPr>
          <p:cNvPr id="7" name="Down Arrow 6">
            <a:extLst>
              <a:ext uri="{FF2B5EF4-FFF2-40B4-BE49-F238E27FC236}">
                <a16:creationId xmlns:a16="http://schemas.microsoft.com/office/drawing/2014/main" id="{0765FC75-D388-C9DE-1DCF-6764B5DF0BE5}"/>
              </a:ext>
            </a:extLst>
          </p:cNvPr>
          <p:cNvSpPr/>
          <p:nvPr/>
        </p:nvSpPr>
        <p:spPr>
          <a:xfrm>
            <a:off x="7702641" y="5484311"/>
            <a:ext cx="605307" cy="719809"/>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B4DAEF2B-67BB-0F01-DBDB-C1CF22E98A85}"/>
              </a:ext>
            </a:extLst>
          </p:cNvPr>
          <p:cNvSpPr txBox="1"/>
          <p:nvPr/>
        </p:nvSpPr>
        <p:spPr>
          <a:xfrm>
            <a:off x="6810483" y="6220496"/>
            <a:ext cx="2389621" cy="39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b="1" dirty="0">
                <a:solidFill>
                  <a:schemeClr val="tx1"/>
                </a:solidFill>
              </a:rPr>
              <a:t>Web Sockets</a:t>
            </a:r>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normAutofit/>
          </a:bodyPr>
          <a:lstStyle/>
          <a:p>
            <a:r>
              <a:rPr sz="3600" dirty="0"/>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normAutofit/>
          </a:bodyPr>
          <a:lstStyle/>
          <a:p>
            <a:r>
              <a:rPr lang="en-US" sz="3600" dirty="0" err="1"/>
              <a:t>WebSockets</a:t>
            </a:r>
            <a:r>
              <a:rPr lang="en-US" sz="3600" dirty="0"/>
              <a:t> Follow Push Pattern</a:t>
            </a:r>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normAutofit/>
          </a:bodyPr>
          <a:lstStyle/>
          <a:p>
            <a:r>
              <a:rPr lang="en-US" sz="3600" dirty="0"/>
              <a:t>WebSocket Principles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a:bodyPr>
          <a:lstStyle/>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normAutofit/>
          </a:bodyPr>
          <a:lstStyle/>
          <a:p>
            <a:r>
              <a:rPr lang="en-US" sz="3600" dirty="0" err="1"/>
              <a:t>Socket.io</a:t>
            </a:r>
            <a:r>
              <a:rPr lang="en-US" sz="3600" dirty="0"/>
              <a:t> is a popular </a:t>
            </a:r>
            <a:r>
              <a:rPr lang="en-US" sz="3600" dirty="0" err="1"/>
              <a:t>websocket</a:t>
            </a:r>
            <a:r>
              <a:rPr lang="en-US" sz="3600" dirty="0"/>
              <a:t> library</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600" dirty="0" err="1"/>
              <a:t>Socket.IO</a:t>
            </a:r>
            <a:r>
              <a:rPr lang="en-US" sz="36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normAutofit/>
          </a:bodyPr>
          <a:lstStyle/>
          <a:p>
            <a:r>
              <a:rPr lang="en-US" sz="3600"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normAutofit/>
          </a:bodyPr>
          <a:lstStyle/>
          <a:p>
            <a:r>
              <a:rPr lang="en-US" sz="3600" dirty="0"/>
              <a:t>REST Follows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12170</TotalTime>
  <Words>4674</Words>
  <Application>Microsoft Office PowerPoint</Application>
  <PresentationFormat>Widescreen</PresentationFormat>
  <Paragraphs>417</Paragraphs>
  <Slides>31</Slides>
  <Notes>30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WebSockets Follow Push Pattern</vt:lpstr>
      <vt:lpstr>WebSocket Principles</vt:lpstr>
      <vt:lpstr>Socket.io is a popular websocket library</vt:lpstr>
      <vt:lpstr>Socket.IO uses the Typed Emitter Pattern</vt:lpstr>
      <vt:lpstr>Listen for and emit events on client and server</vt:lpstr>
      <vt:lpstr>REST Follows Pull Pattern</vt:lpstr>
      <vt:lpstr>Compare REST and Web Sockets</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120</cp:revision>
  <dcterms:modified xsi:type="dcterms:W3CDTF">2024-09-28T13:41:05Z</dcterms:modified>
</cp:coreProperties>
</file>